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8"/>
  </p:notesMasterIdLst>
  <p:sldIdLst>
    <p:sldId id="256" r:id="rId2"/>
    <p:sldId id="289" r:id="rId3"/>
    <p:sldId id="282" r:id="rId4"/>
    <p:sldId id="273" r:id="rId5"/>
    <p:sldId id="257" r:id="rId6"/>
    <p:sldId id="288" r:id="rId7"/>
    <p:sldId id="258" r:id="rId8"/>
    <p:sldId id="283" r:id="rId9"/>
    <p:sldId id="262" r:id="rId10"/>
    <p:sldId id="263" r:id="rId11"/>
    <p:sldId id="260" r:id="rId12"/>
    <p:sldId id="279" r:id="rId13"/>
    <p:sldId id="261" r:id="rId14"/>
    <p:sldId id="264" r:id="rId15"/>
    <p:sldId id="265" r:id="rId16"/>
    <p:sldId id="267" r:id="rId17"/>
    <p:sldId id="287" r:id="rId18"/>
    <p:sldId id="271" r:id="rId19"/>
    <p:sldId id="270" r:id="rId20"/>
    <p:sldId id="269" r:id="rId21"/>
    <p:sldId id="276" r:id="rId22"/>
    <p:sldId id="281" r:id="rId23"/>
    <p:sldId id="280" r:id="rId24"/>
    <p:sldId id="284" r:id="rId25"/>
    <p:sldId id="285" r:id="rId26"/>
    <p:sldId id="28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05" autoAdjust="0"/>
    <p:restoredTop sz="94660"/>
  </p:normalViewPr>
  <p:slideViewPr>
    <p:cSldViewPr>
      <p:cViewPr varScale="1">
        <p:scale>
          <a:sx n="104" d="100"/>
          <a:sy n="104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63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11-19T00:14:11.484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27B5A7-9884-4E93-B176-E056893B0243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5CD2B-BD40-4C20-8279-49981110D2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CD2B-BD40-4C20-8279-49981110D20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AA24CD1-A1FB-45FB-99B6-6EBD36C821DD}" type="datetimeFigureOut">
              <a:rPr lang="ru-RU" smtClean="0"/>
              <a:pPr/>
              <a:t>23.11.2011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5AC583C-2001-449F-B4EC-8FA9956D92D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 advClick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Организация исследовательской  деятельности в школе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ГИМЦ </a:t>
            </a:r>
          </a:p>
          <a:p>
            <a:r>
              <a:rPr lang="ru-RU" dirty="0" smtClean="0"/>
              <a:t>Семинар в МОУ СОШ № 53 </a:t>
            </a:r>
          </a:p>
          <a:p>
            <a:r>
              <a:rPr lang="ru-RU" dirty="0" smtClean="0"/>
              <a:t>23 ноября 2011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624659" y="1600200"/>
            <a:ext cx="7894682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14290"/>
            <a:ext cx="871543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1839912"/>
            <a:ext cx="8229600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5728"/>
            <a:ext cx="8643966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200" smtClean="0"/>
              <a:t>Тема – это визитная карточка исследования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0641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2400" smtClean="0">
                <a:solidFill>
                  <a:srgbClr val="000050"/>
                </a:solidFill>
                <a:latin typeface="Times New Roman" pitchFamily="18" charset="0"/>
              </a:rPr>
              <a:t>Тема интересна, не только ученику, но и учителю</a:t>
            </a:r>
          </a:p>
          <a:p>
            <a:pPr eaLnBrk="1" hangingPunct="1"/>
            <a:r>
              <a:rPr lang="ru-RU" sz="2400" smtClean="0">
                <a:solidFill>
                  <a:srgbClr val="000050"/>
                </a:solidFill>
                <a:latin typeface="Times New Roman" pitchFamily="18" charset="0"/>
              </a:rPr>
              <a:t>Тема понятна не только учителю, но и ученику</a:t>
            </a:r>
          </a:p>
          <a:p>
            <a:pPr eaLnBrk="1" hangingPunct="1"/>
            <a:r>
              <a:rPr lang="ru-RU" sz="2400" smtClean="0">
                <a:solidFill>
                  <a:srgbClr val="000050"/>
                </a:solidFill>
                <a:latin typeface="Times New Roman" pitchFamily="18" charset="0"/>
              </a:rPr>
              <a:t>Тема должна быть реализуема в имеющихся условиях (доступные оборудование и литература)</a:t>
            </a:r>
          </a:p>
          <a:p>
            <a:pPr eaLnBrk="1" hangingPunct="1"/>
            <a:r>
              <a:rPr lang="ru-RU" sz="2400" smtClean="0">
                <a:solidFill>
                  <a:srgbClr val="000050"/>
                </a:solidFill>
                <a:latin typeface="Times New Roman" pitchFamily="18" charset="0"/>
              </a:rPr>
              <a:t>Формулировки темы отражает сосуществование в науке уже известного и еще не исследованного(развитие научного познания)</a:t>
            </a:r>
          </a:p>
          <a:p>
            <a:pPr eaLnBrk="1" hangingPunct="1"/>
            <a:r>
              <a:rPr lang="ru-RU" sz="2400" smtClean="0">
                <a:solidFill>
                  <a:srgbClr val="000050"/>
                </a:solidFill>
                <a:latin typeface="Times New Roman" pitchFamily="18" charset="0"/>
              </a:rPr>
              <a:t>Формулировка темы в начале работы носит предварительный характер, в конце работы тема может поменяться</a:t>
            </a:r>
          </a:p>
          <a:p>
            <a:pPr eaLnBrk="1" hangingPunct="1"/>
            <a:r>
              <a:rPr lang="ru-RU" sz="2400" smtClean="0">
                <a:solidFill>
                  <a:srgbClr val="000050"/>
                </a:solidFill>
                <a:latin typeface="Times New Roman" pitchFamily="18" charset="0"/>
              </a:rPr>
              <a:t>Тема интересна ученику не только в данный момент, но и имеет отношение к выбранной им будущей специальности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703457" y="1600200"/>
            <a:ext cx="7737085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14290"/>
            <a:ext cx="8715404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1647346"/>
            <a:ext cx="8229600" cy="4614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04775" y="0"/>
            <a:ext cx="92487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1674472"/>
            <a:ext cx="8229600" cy="4559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182" y="0"/>
            <a:ext cx="8996818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475413" y="1600200"/>
            <a:ext cx="8193173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14291"/>
            <a:ext cx="914400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Главное отличие учебного исследования от научного: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а)в степени самостоятельности</a:t>
            </a:r>
          </a:p>
          <a:p>
            <a:r>
              <a:rPr lang="ru-RU" dirty="0" smtClean="0"/>
              <a:t>в) </a:t>
            </a:r>
            <a:r>
              <a:rPr lang="ru-RU" dirty="0" err="1" smtClean="0"/>
              <a:t>в</a:t>
            </a:r>
            <a:r>
              <a:rPr lang="ru-RU" dirty="0" smtClean="0"/>
              <a:t> конечном результате</a:t>
            </a:r>
          </a:p>
          <a:p>
            <a:endParaRPr lang="ru-RU" dirty="0" smtClean="0"/>
          </a:p>
          <a:p>
            <a:r>
              <a:rPr lang="ru-RU" dirty="0" smtClean="0"/>
              <a:t>Учебное                               Научное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>
            <a:off x="2000232" y="3643314"/>
            <a:ext cx="371477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V="1">
            <a:off x="5535619" y="3894141"/>
            <a:ext cx="143670" cy="70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6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smtClean="0"/>
              <a:t>                 Продукт</a:t>
            </a:r>
            <a:r>
              <a:rPr lang="ru-RU" sz="4000" smtClean="0"/>
              <a:t> </a:t>
            </a:r>
            <a:br>
              <a:rPr lang="ru-RU" sz="4000" smtClean="0"/>
            </a:br>
            <a:r>
              <a:rPr lang="ru-RU" sz="4000" smtClean="0"/>
              <a:t>       проектной деятельности </a:t>
            </a:r>
          </a:p>
        </p:txBody>
      </p:sp>
      <p:sp>
        <p:nvSpPr>
          <p:cNvPr id="8192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smtClean="0"/>
              <a:t>выступление </a:t>
            </a:r>
          </a:p>
          <a:p>
            <a:pPr eaLnBrk="1" hangingPunct="1">
              <a:defRPr/>
            </a:pPr>
            <a:r>
              <a:rPr lang="ru-RU" sz="2800" smtClean="0"/>
              <a:t>Реферат</a:t>
            </a:r>
          </a:p>
          <a:p>
            <a:pPr eaLnBrk="1" hangingPunct="1">
              <a:defRPr/>
            </a:pPr>
            <a:r>
              <a:rPr lang="ru-RU" sz="2800" smtClean="0"/>
              <a:t> компьютерная презентация</a:t>
            </a:r>
          </a:p>
          <a:p>
            <a:pPr eaLnBrk="1" hangingPunct="1">
              <a:defRPr/>
            </a:pPr>
            <a:r>
              <a:rPr lang="ru-RU" sz="2800" smtClean="0"/>
              <a:t> рисунок или поделка</a:t>
            </a:r>
          </a:p>
          <a:p>
            <a:pPr eaLnBrk="1" hangingPunct="1">
              <a:defRPr/>
            </a:pPr>
            <a:r>
              <a:rPr lang="ru-RU" sz="2800" smtClean="0"/>
              <a:t>плакат, газета, буклет</a:t>
            </a:r>
          </a:p>
          <a:p>
            <a:pPr eaLnBrk="1" hangingPunct="1">
              <a:defRPr/>
            </a:pPr>
            <a:r>
              <a:rPr lang="ru-RU" sz="2800" smtClean="0"/>
              <a:t>Видеофильм</a:t>
            </a:r>
          </a:p>
          <a:p>
            <a:pPr eaLnBrk="1" hangingPunct="1">
              <a:defRPr/>
            </a:pPr>
            <a:r>
              <a:rPr lang="ru-RU" sz="2800" smtClean="0"/>
              <a:t>сценарий, спектакль</a:t>
            </a:r>
          </a:p>
          <a:p>
            <a:pPr eaLnBrk="1" hangingPunct="1">
              <a:defRPr/>
            </a:pPr>
            <a:r>
              <a:rPr lang="ru-RU" sz="2800" smtClean="0"/>
              <a:t> заочная экскурсия 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/>
              <a:t>Классификация проектов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по доминирующей   деятельности: </a:t>
            </a:r>
            <a:r>
              <a:rPr lang="ru-RU" sz="2400" smtClean="0"/>
              <a:t>исследовательские, творческие, игровые, практико-ориентированные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по характеру контактов: </a:t>
            </a:r>
            <a:r>
              <a:rPr lang="ru-RU" sz="2400" smtClean="0"/>
              <a:t>среди учеников одной школы; среди учеников одного класса; среди учеников одного города;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по количеству участников: </a:t>
            </a:r>
            <a:r>
              <a:rPr lang="ru-RU" sz="2400" smtClean="0"/>
              <a:t>индивидуальные; парные; групповые;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mtClean="0"/>
              <a:t> по продолжительности проведения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159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smtClean="0"/>
              <a:t>Алгоритм создания проекта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3429000" y="914400"/>
            <a:ext cx="2362200" cy="457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Проблема 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3429000" y="1524000"/>
            <a:ext cx="2362200" cy="457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Тема проекта</a:t>
            </a: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1676400" y="2133600"/>
            <a:ext cx="5791200" cy="457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Основополагающий     вопрос</a:t>
            </a:r>
            <a:r>
              <a:rPr lang="ru-RU" sz="2400" b="1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914400" y="2743200"/>
            <a:ext cx="2362200" cy="8223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Проблемный вопрос</a:t>
            </a:r>
            <a:r>
              <a:rPr lang="ru-RU" sz="2400" b="1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9224" name="Text Box 7"/>
          <p:cNvSpPr txBox="1">
            <a:spLocks noChangeArrowheads="1"/>
          </p:cNvSpPr>
          <p:nvPr/>
        </p:nvSpPr>
        <p:spPr bwMode="auto">
          <a:xfrm>
            <a:off x="3581400" y="2743200"/>
            <a:ext cx="2362200" cy="8223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Проблемный вопрос</a:t>
            </a:r>
            <a:r>
              <a:rPr lang="ru-RU" sz="2400" b="1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9225" name="Text Box 8"/>
          <p:cNvSpPr txBox="1">
            <a:spLocks noChangeArrowheads="1"/>
          </p:cNvSpPr>
          <p:nvPr/>
        </p:nvSpPr>
        <p:spPr bwMode="auto">
          <a:xfrm>
            <a:off x="6172200" y="2743200"/>
            <a:ext cx="2362200" cy="8223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Проблемный вопрос </a:t>
            </a:r>
          </a:p>
        </p:txBody>
      </p:sp>
      <p:sp>
        <p:nvSpPr>
          <p:cNvPr id="9226" name="Text Box 9"/>
          <p:cNvSpPr txBox="1">
            <a:spLocks noChangeArrowheads="1"/>
          </p:cNvSpPr>
          <p:nvPr/>
        </p:nvSpPr>
        <p:spPr bwMode="auto">
          <a:xfrm>
            <a:off x="1219200" y="3733800"/>
            <a:ext cx="6934200" cy="457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Гипотезы решения проблемы</a:t>
            </a:r>
          </a:p>
        </p:txBody>
      </p:sp>
      <p:sp>
        <p:nvSpPr>
          <p:cNvPr id="9227" name="Text Box 10"/>
          <p:cNvSpPr txBox="1">
            <a:spLocks noChangeArrowheads="1"/>
          </p:cNvSpPr>
          <p:nvPr/>
        </p:nvSpPr>
        <p:spPr bwMode="auto">
          <a:xfrm>
            <a:off x="2895600" y="4343400"/>
            <a:ext cx="3962400" cy="457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Цель исследования</a:t>
            </a:r>
          </a:p>
        </p:txBody>
      </p:sp>
      <p:sp>
        <p:nvSpPr>
          <p:cNvPr id="9228" name="Text Box 11"/>
          <p:cNvSpPr txBox="1">
            <a:spLocks noChangeArrowheads="1"/>
          </p:cNvSpPr>
          <p:nvPr/>
        </p:nvSpPr>
        <p:spPr bwMode="auto">
          <a:xfrm>
            <a:off x="3352800" y="4876800"/>
            <a:ext cx="2362200" cy="8223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Проведение исследования</a:t>
            </a:r>
            <a:r>
              <a:rPr lang="ru-RU" sz="2400" b="1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9229" name="Text Box 12"/>
          <p:cNvSpPr txBox="1">
            <a:spLocks noChangeArrowheads="1"/>
          </p:cNvSpPr>
          <p:nvPr/>
        </p:nvSpPr>
        <p:spPr bwMode="auto">
          <a:xfrm>
            <a:off x="685800" y="4876800"/>
            <a:ext cx="2362200" cy="8223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Составление плана</a:t>
            </a:r>
          </a:p>
        </p:txBody>
      </p:sp>
      <p:sp>
        <p:nvSpPr>
          <p:cNvPr id="9230" name="Text Box 13"/>
          <p:cNvSpPr txBox="1">
            <a:spLocks noChangeArrowheads="1"/>
          </p:cNvSpPr>
          <p:nvPr/>
        </p:nvSpPr>
        <p:spPr bwMode="auto">
          <a:xfrm>
            <a:off x="6172200" y="4876800"/>
            <a:ext cx="2362200" cy="8223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Выбор методов</a:t>
            </a:r>
          </a:p>
        </p:txBody>
      </p:sp>
      <p:sp>
        <p:nvSpPr>
          <p:cNvPr id="9231" name="Text Box 14"/>
          <p:cNvSpPr txBox="1">
            <a:spLocks noChangeArrowheads="1"/>
          </p:cNvSpPr>
          <p:nvPr/>
        </p:nvSpPr>
        <p:spPr bwMode="auto">
          <a:xfrm>
            <a:off x="1676400" y="5791200"/>
            <a:ext cx="5715000" cy="457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Оформление результатов</a:t>
            </a:r>
          </a:p>
        </p:txBody>
      </p:sp>
      <p:sp>
        <p:nvSpPr>
          <p:cNvPr id="9232" name="Text Box 15"/>
          <p:cNvSpPr txBox="1">
            <a:spLocks noChangeArrowheads="1"/>
          </p:cNvSpPr>
          <p:nvPr/>
        </p:nvSpPr>
        <p:spPr bwMode="auto">
          <a:xfrm>
            <a:off x="3200400" y="6400800"/>
            <a:ext cx="3352800" cy="4572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Защита проекта</a:t>
            </a:r>
          </a:p>
        </p:txBody>
      </p:sp>
      <p:sp>
        <p:nvSpPr>
          <p:cNvPr id="9233" name="Line 16"/>
          <p:cNvSpPr>
            <a:spLocks noChangeShapeType="1"/>
          </p:cNvSpPr>
          <p:nvPr/>
        </p:nvSpPr>
        <p:spPr bwMode="auto">
          <a:xfrm>
            <a:off x="44958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4" name="Line 17"/>
          <p:cNvSpPr>
            <a:spLocks noChangeShapeType="1"/>
          </p:cNvSpPr>
          <p:nvPr/>
        </p:nvSpPr>
        <p:spPr bwMode="auto">
          <a:xfrm>
            <a:off x="4495800" y="198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5" name="Line 18"/>
          <p:cNvSpPr>
            <a:spLocks noChangeShapeType="1"/>
          </p:cNvSpPr>
          <p:nvPr/>
        </p:nvSpPr>
        <p:spPr bwMode="auto">
          <a:xfrm>
            <a:off x="2362200" y="2590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6" name="Line 19"/>
          <p:cNvSpPr>
            <a:spLocks noChangeShapeType="1"/>
          </p:cNvSpPr>
          <p:nvPr/>
        </p:nvSpPr>
        <p:spPr bwMode="auto">
          <a:xfrm>
            <a:off x="4572000" y="2590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7" name="Line 20"/>
          <p:cNvSpPr>
            <a:spLocks noChangeShapeType="1"/>
          </p:cNvSpPr>
          <p:nvPr/>
        </p:nvSpPr>
        <p:spPr bwMode="auto">
          <a:xfrm>
            <a:off x="6705600" y="2590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8" name="Line 21"/>
          <p:cNvSpPr>
            <a:spLocks noChangeShapeType="1"/>
          </p:cNvSpPr>
          <p:nvPr/>
        </p:nvSpPr>
        <p:spPr bwMode="auto">
          <a:xfrm>
            <a:off x="2286000" y="358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39" name="Line 22"/>
          <p:cNvSpPr>
            <a:spLocks noChangeShapeType="1"/>
          </p:cNvSpPr>
          <p:nvPr/>
        </p:nvSpPr>
        <p:spPr bwMode="auto">
          <a:xfrm>
            <a:off x="4572000" y="358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40" name="Line 23"/>
          <p:cNvSpPr>
            <a:spLocks noChangeShapeType="1"/>
          </p:cNvSpPr>
          <p:nvPr/>
        </p:nvSpPr>
        <p:spPr bwMode="auto">
          <a:xfrm>
            <a:off x="685800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41" name="Line 24"/>
          <p:cNvSpPr>
            <a:spLocks noChangeShapeType="1"/>
          </p:cNvSpPr>
          <p:nvPr/>
        </p:nvSpPr>
        <p:spPr bwMode="auto">
          <a:xfrm>
            <a:off x="45720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42" name="Line 25"/>
          <p:cNvSpPr>
            <a:spLocks noChangeShapeType="1"/>
          </p:cNvSpPr>
          <p:nvPr/>
        </p:nvSpPr>
        <p:spPr bwMode="auto">
          <a:xfrm>
            <a:off x="3048000" y="525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43" name="Line 26"/>
          <p:cNvSpPr>
            <a:spLocks noChangeShapeType="1"/>
          </p:cNvSpPr>
          <p:nvPr/>
        </p:nvSpPr>
        <p:spPr bwMode="auto">
          <a:xfrm flipH="1">
            <a:off x="5715000" y="5257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44" name="Line 27"/>
          <p:cNvSpPr>
            <a:spLocks noChangeShapeType="1"/>
          </p:cNvSpPr>
          <p:nvPr/>
        </p:nvSpPr>
        <p:spPr bwMode="auto">
          <a:xfrm flipH="1">
            <a:off x="2286000" y="4495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5" name="Line 28"/>
          <p:cNvSpPr>
            <a:spLocks noChangeShapeType="1"/>
          </p:cNvSpPr>
          <p:nvPr/>
        </p:nvSpPr>
        <p:spPr bwMode="auto">
          <a:xfrm>
            <a:off x="2286000" y="4495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46" name="Line 29"/>
          <p:cNvSpPr>
            <a:spLocks noChangeShapeType="1"/>
          </p:cNvSpPr>
          <p:nvPr/>
        </p:nvSpPr>
        <p:spPr bwMode="auto">
          <a:xfrm>
            <a:off x="6858000" y="4495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7" name="Line 30"/>
          <p:cNvSpPr>
            <a:spLocks noChangeShapeType="1"/>
          </p:cNvSpPr>
          <p:nvPr/>
        </p:nvSpPr>
        <p:spPr bwMode="auto">
          <a:xfrm>
            <a:off x="7315200" y="4495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48" name="Line 31"/>
          <p:cNvSpPr>
            <a:spLocks noChangeShapeType="1"/>
          </p:cNvSpPr>
          <p:nvPr/>
        </p:nvSpPr>
        <p:spPr bwMode="auto">
          <a:xfrm>
            <a:off x="4495800" y="563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49" name="Line 32"/>
          <p:cNvSpPr>
            <a:spLocks noChangeShapeType="1"/>
          </p:cNvSpPr>
          <p:nvPr/>
        </p:nvSpPr>
        <p:spPr bwMode="auto">
          <a:xfrm>
            <a:off x="4495800" y="6248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915400" cy="141763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200" smtClean="0"/>
              <a:t>При организации исследовательской деятельности кардинально меняется функция  педагога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229600" cy="48355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600" dirty="0" smtClean="0">
                <a:solidFill>
                  <a:srgbClr val="000050"/>
                </a:solidFill>
                <a:latin typeface="Times New Roman" pitchFamily="18" charset="0"/>
              </a:rPr>
              <a:t>Учитель не источник информации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>
                <a:solidFill>
                  <a:srgbClr val="000050"/>
                </a:solidFill>
                <a:latin typeface="Times New Roman" pitchFamily="18" charset="0"/>
              </a:rPr>
              <a:t>Учитель организатор познавательной деятельности учеников</a:t>
            </a:r>
          </a:p>
          <a:p>
            <a:pPr eaLnBrk="1" hangingPunct="1">
              <a:lnSpc>
                <a:spcPct val="80000"/>
              </a:lnSpc>
            </a:pPr>
            <a:r>
              <a:rPr lang="ru-RU" sz="2600" dirty="0" smtClean="0">
                <a:solidFill>
                  <a:srgbClr val="000050"/>
                </a:solidFill>
                <a:latin typeface="Times New Roman" pitchFamily="18" charset="0"/>
              </a:rPr>
              <a:t>Главная роль учителя – управление процессом обучения, воспитания и развития личности ученика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600" dirty="0" smtClean="0">
                <a:solidFill>
                  <a:srgbClr val="000050"/>
                </a:solidFill>
                <a:latin typeface="Times New Roman" pitchFamily="18" charset="0"/>
              </a:rPr>
              <a:t>Сущность исследовательского подхода в обучении заключается в самостоятельной поисковой деятельности учеников: теоретической и практической. 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600" dirty="0" smtClean="0">
                <a:solidFill>
                  <a:srgbClr val="000050"/>
                </a:solidFill>
                <a:latin typeface="Times New Roman" pitchFamily="18" charset="0"/>
              </a:rPr>
              <a:t>Деятельность учащихся - самостоятельный поиск новых знаний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600" dirty="0" smtClean="0">
                <a:solidFill>
                  <a:srgbClr val="000050"/>
                </a:solidFill>
                <a:latin typeface="Times New Roman" pitchFamily="18" charset="0"/>
              </a:rPr>
              <a:t>Деятельность учителя- подбор заданий для управления деятельностью учащихся.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sz="3600" smtClean="0"/>
              <a:t>Проблемы, которые</a:t>
            </a:r>
            <a:r>
              <a:rPr lang="ru-RU" sz="3600" b="1" smtClean="0"/>
              <a:t> решает </a:t>
            </a:r>
            <a:r>
              <a:rPr lang="ru-RU" sz="3600" smtClean="0"/>
              <a:t>исследовательская деятельность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rgbClr val="000050"/>
                </a:solidFill>
                <a:latin typeface="Times New Roman" pitchFamily="18" charset="0"/>
              </a:rPr>
              <a:t>Возможность самореализации</a:t>
            </a:r>
          </a:p>
          <a:p>
            <a:pPr eaLnBrk="1" hangingPunct="1"/>
            <a:r>
              <a:rPr lang="ru-RU" sz="2800" smtClean="0">
                <a:solidFill>
                  <a:srgbClr val="000050"/>
                </a:solidFill>
                <a:latin typeface="Times New Roman" pitchFamily="18" charset="0"/>
              </a:rPr>
              <a:t>Возможность получить качественно новое знание (инновацию)</a:t>
            </a:r>
          </a:p>
          <a:p>
            <a:pPr eaLnBrk="1" hangingPunct="1"/>
            <a:r>
              <a:rPr lang="ru-RU" sz="2800" smtClean="0">
                <a:solidFill>
                  <a:srgbClr val="000050"/>
                </a:solidFill>
                <a:latin typeface="Times New Roman" pitchFamily="18" charset="0"/>
              </a:rPr>
              <a:t>Профессионально-квалификационный рост учителя-исследователя</a:t>
            </a:r>
          </a:p>
          <a:p>
            <a:pPr eaLnBrk="1" hangingPunct="1"/>
            <a:r>
              <a:rPr lang="ru-RU" sz="2800" smtClean="0">
                <a:solidFill>
                  <a:srgbClr val="000050"/>
                </a:solidFill>
                <a:latin typeface="Times New Roman" pitchFamily="18" charset="0"/>
              </a:rPr>
              <a:t>Повышение статуса ученика, учителя и учебного заведения</a:t>
            </a:r>
          </a:p>
          <a:p>
            <a:pPr eaLnBrk="1" hangingPunct="1"/>
            <a:r>
              <a:rPr lang="ru-RU" sz="2800" smtClean="0">
                <a:solidFill>
                  <a:srgbClr val="000050"/>
                </a:solidFill>
                <a:latin typeface="Times New Roman" pitchFamily="18" charset="0"/>
              </a:rPr>
              <a:t>Творческое и личностное развитие ученика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smtClean="0"/>
              <a:t>Трудности</a:t>
            </a:r>
            <a:r>
              <a:rPr lang="ru-RU" sz="3600" smtClean="0"/>
              <a:t> при организации исследовательской деятельности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solidFill>
                  <a:srgbClr val="000050"/>
                </a:solidFill>
                <a:latin typeface="Times New Roman" pitchFamily="18" charset="0"/>
              </a:rPr>
              <a:t>Отсутствие у учителя свободного времени</a:t>
            </a:r>
          </a:p>
          <a:p>
            <a:pPr eaLnBrk="1" hangingPunct="1"/>
            <a:r>
              <a:rPr lang="ru-RU" sz="2800" smtClean="0">
                <a:solidFill>
                  <a:srgbClr val="000050"/>
                </a:solidFill>
                <a:latin typeface="Times New Roman" pitchFamily="18" charset="0"/>
              </a:rPr>
              <a:t>Недостаток знаний по организации исследовательской деятельности</a:t>
            </a:r>
          </a:p>
          <a:p>
            <a:pPr eaLnBrk="1" hangingPunct="1"/>
            <a:r>
              <a:rPr lang="ru-RU" sz="2800" smtClean="0">
                <a:solidFill>
                  <a:srgbClr val="000050"/>
                </a:solidFill>
                <a:latin typeface="Times New Roman" pitchFamily="18" charset="0"/>
              </a:rPr>
              <a:t>Большая загруженность учеников</a:t>
            </a:r>
          </a:p>
          <a:p>
            <a:pPr eaLnBrk="1" hangingPunct="1"/>
            <a:r>
              <a:rPr lang="ru-RU" sz="2800" smtClean="0">
                <a:solidFill>
                  <a:srgbClr val="000050"/>
                </a:solidFill>
                <a:latin typeface="Times New Roman" pitchFamily="18" charset="0"/>
              </a:rPr>
              <a:t>Боязнь, что ученик (да и сам учитель)  не справятся с научной работой.</a:t>
            </a:r>
          </a:p>
          <a:p>
            <a:pPr eaLnBrk="1" hangingPunct="1"/>
            <a:r>
              <a:rPr lang="ru-RU" sz="2800" smtClean="0">
                <a:solidFill>
                  <a:srgbClr val="000050"/>
                </a:solidFill>
                <a:latin typeface="Times New Roman" pitchFamily="18" charset="0"/>
              </a:rPr>
              <a:t>Недостаточная мотивация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Публичное представление работы: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Время </a:t>
            </a:r>
            <a:r>
              <a:rPr lang="ru-RU" dirty="0" smtClean="0"/>
              <a:t>доклада – 7-10 минут. </a:t>
            </a:r>
            <a:br>
              <a:rPr lang="ru-RU" dirty="0" smtClean="0"/>
            </a:br>
            <a:r>
              <a:rPr lang="ru-RU" dirty="0" smtClean="0"/>
              <a:t>  За это время нужно изложить суть работы, введение должно быть кратким.</a:t>
            </a:r>
            <a:br>
              <a:rPr lang="ru-RU" dirty="0" smtClean="0"/>
            </a:br>
            <a:r>
              <a:rPr lang="ru-RU" b="1" dirty="0" smtClean="0"/>
              <a:t>Примерное содержание доклада: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- название работы;</a:t>
            </a:r>
            <a:br>
              <a:rPr lang="ru-RU" dirty="0" smtClean="0"/>
            </a:br>
            <a:r>
              <a:rPr lang="ru-RU" dirty="0" smtClean="0"/>
              <a:t>- цель работы и ее актуальность;</a:t>
            </a:r>
            <a:br>
              <a:rPr lang="ru-RU" dirty="0" smtClean="0"/>
            </a:br>
            <a:r>
              <a:rPr lang="ru-RU" dirty="0" smtClean="0"/>
              <a:t>- основное содержание работы, материалы и методы исследования, трудности, которые были преодолены;</a:t>
            </a:r>
            <a:br>
              <a:rPr lang="ru-RU" dirty="0" smtClean="0"/>
            </a:br>
            <a:r>
              <a:rPr lang="ru-RU" dirty="0" smtClean="0"/>
              <a:t>- вывод (наиболее важный результат работы), возможно, перспективы продолжения работы;</a:t>
            </a:r>
            <a:br>
              <a:rPr lang="ru-RU" dirty="0" smtClean="0"/>
            </a:br>
            <a:r>
              <a:rPr lang="ru-RU" dirty="0" smtClean="0"/>
              <a:t>- слова благодарности за внимание.</a:t>
            </a:r>
            <a:br>
              <a:rPr lang="ru-RU" dirty="0" smtClean="0"/>
            </a:br>
            <a:r>
              <a:rPr lang="ru-RU" dirty="0" smtClean="0"/>
              <a:t>   После доклада вам необходимо ответить на вопросы, касающиеся вашей работы.</a:t>
            </a:r>
            <a:br>
              <a:rPr lang="ru-RU" dirty="0" smtClean="0"/>
            </a:br>
            <a:r>
              <a:rPr lang="ru-RU" dirty="0" smtClean="0"/>
              <a:t>   Доклад может сопровождаться демонстрацией таблиц, графиков, плакатов, стендов. </a:t>
            </a:r>
            <a:br>
              <a:rPr lang="ru-RU" dirty="0" smtClean="0"/>
            </a:br>
            <a:r>
              <a:rPr lang="ru-RU" dirty="0" smtClean="0"/>
              <a:t>   </a:t>
            </a:r>
            <a:r>
              <a:rPr lang="ru-RU" b="1" dirty="0" smtClean="0"/>
              <a:t>Выигрышнее</a:t>
            </a:r>
            <a:r>
              <a:rPr lang="ru-RU" dirty="0" smtClean="0"/>
              <a:t> выглядит     подача материала с использованием технических средств.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Критерии публичного выступления: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• Ясное понимание целей работы</a:t>
            </a:r>
            <a:br>
              <a:rPr lang="ru-RU" dirty="0" smtClean="0"/>
            </a:br>
            <a:r>
              <a:rPr lang="ru-RU" dirty="0" smtClean="0"/>
              <a:t>• Владение материалом</a:t>
            </a:r>
            <a:br>
              <a:rPr lang="ru-RU" dirty="0" smtClean="0"/>
            </a:br>
            <a:r>
              <a:rPr lang="ru-RU" dirty="0" smtClean="0"/>
              <a:t>• Логика изложения, убедительность рассуждений и выводов</a:t>
            </a:r>
            <a:br>
              <a:rPr lang="ru-RU" dirty="0" smtClean="0"/>
            </a:br>
            <a:r>
              <a:rPr lang="ru-RU" dirty="0" smtClean="0"/>
              <a:t>• Наглядность представленных материалов</a:t>
            </a:r>
            <a:br>
              <a:rPr lang="ru-RU" dirty="0" smtClean="0"/>
            </a:br>
            <a:r>
              <a:rPr lang="ru-RU" dirty="0" smtClean="0"/>
              <a:t>• Полнота ответов на вопросы аудитории</a:t>
            </a:r>
            <a:br>
              <a:rPr lang="ru-RU" dirty="0" smtClean="0"/>
            </a:br>
            <a:r>
              <a:rPr lang="ru-RU" dirty="0" smtClean="0"/>
              <a:t>• Ораторское мастерство, умение владеть аудиторией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Возможные вопросы при защите: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• Объяснить более подробно некоторые результаты исследования</a:t>
            </a:r>
            <a:br>
              <a:rPr lang="ru-RU" dirty="0" smtClean="0"/>
            </a:br>
            <a:r>
              <a:rPr lang="ru-RU" dirty="0" smtClean="0"/>
              <a:t>• Раскрыть более подробно некоторые этапы исследования</a:t>
            </a:r>
            <a:br>
              <a:rPr lang="ru-RU" dirty="0" smtClean="0"/>
            </a:br>
            <a:r>
              <a:rPr lang="ru-RU" dirty="0" smtClean="0"/>
              <a:t>• Защитить некоторые утверждения или позиции исследования</a:t>
            </a:r>
            <a:br>
              <a:rPr lang="ru-RU" dirty="0" smtClean="0"/>
            </a:br>
            <a:r>
              <a:rPr lang="ru-RU" dirty="0" smtClean="0"/>
              <a:t>• Дать примеры по некоторым отдельным моментам презентации</a:t>
            </a:r>
            <a:br>
              <a:rPr lang="ru-RU" dirty="0" smtClean="0"/>
            </a:br>
            <a:r>
              <a:rPr lang="ru-RU" dirty="0" smtClean="0"/>
              <a:t>• Дать ответ на вопрос, чему научился, работая над исследованием, какие сложности при работе возникли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571480"/>
            <a:ext cx="8358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«…будет бессмысленно либо несправедливо говорить, что у людей нет способности к какой- то деятельности, если у них никогда не было возможности попрактиковаться или хотя попробовать  себя в ней…»                                                                    </a:t>
            </a:r>
            <a:r>
              <a:rPr lang="ru-RU" dirty="0" smtClean="0"/>
              <a:t>Дж. Равен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altLang="zh-TW" sz="4800" smtClean="0">
                <a:latin typeface="Times New Roman" pitchFamily="18" charset="0"/>
              </a:rPr>
              <a:t>Что необходимо нашим школьникам для успеха?</a:t>
            </a:r>
            <a:endParaRPr lang="ru-RU" sz="4800" smtClean="0">
              <a:latin typeface="Times New Roman" pitchFamily="18" charset="0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571612"/>
            <a:ext cx="8229600" cy="4619625"/>
          </a:xfrm>
        </p:spPr>
        <p:txBody>
          <a:bodyPr/>
          <a:lstStyle/>
          <a:p>
            <a:pPr lvl="1" eaLnBrk="1" hangingPunct="1">
              <a:defRPr/>
            </a:pPr>
            <a:r>
              <a:rPr lang="ru-RU" sz="2500" b="1" dirty="0" smtClean="0"/>
              <a:t>Способность творчески мыслить, последовательно рассуждать и </a:t>
            </a:r>
            <a:r>
              <a:rPr lang="en-US" sz="2500" b="1" dirty="0" smtClean="0"/>
              <a:t> </a:t>
            </a:r>
            <a:r>
              <a:rPr lang="ru-RU" sz="2500" b="1" dirty="0" smtClean="0"/>
              <a:t>представлять свои идеи</a:t>
            </a:r>
            <a:endParaRPr lang="en-US" sz="2500" b="1" dirty="0" smtClean="0"/>
          </a:p>
          <a:p>
            <a:pPr lvl="1" eaLnBrk="1" hangingPunct="1">
              <a:defRPr/>
            </a:pPr>
            <a:r>
              <a:rPr lang="ru-RU" sz="2500" b="1" dirty="0" smtClean="0"/>
              <a:t>Уметь работать в команде и обладать</a:t>
            </a:r>
            <a:r>
              <a:rPr lang="en-US" sz="2500" b="1" dirty="0" smtClean="0"/>
              <a:t> </a:t>
            </a:r>
            <a:r>
              <a:rPr lang="ru-RU" sz="2500" b="1" dirty="0" smtClean="0"/>
              <a:t>навыками общения</a:t>
            </a:r>
            <a:endParaRPr lang="en-US" sz="2500" b="1" dirty="0" smtClean="0"/>
          </a:p>
          <a:p>
            <a:pPr lvl="1" eaLnBrk="1" hangingPunct="1">
              <a:defRPr/>
            </a:pPr>
            <a:r>
              <a:rPr lang="ru-RU" sz="2500" b="1" dirty="0" smtClean="0"/>
              <a:t>Определять приоритеты</a:t>
            </a:r>
            <a:r>
              <a:rPr lang="en-US" sz="2500" b="1" dirty="0" smtClean="0"/>
              <a:t>, </a:t>
            </a:r>
            <a:r>
              <a:rPr lang="ru-RU" sz="2500" b="1" dirty="0" smtClean="0"/>
              <a:t>планировать конкретные результаты</a:t>
            </a:r>
            <a:r>
              <a:rPr lang="en-US" sz="2500" b="1" dirty="0" smtClean="0"/>
              <a:t> </a:t>
            </a:r>
            <a:r>
              <a:rPr lang="ru-RU" sz="2500" b="1" dirty="0" smtClean="0"/>
              <a:t>и нести персональную ответственность за них</a:t>
            </a:r>
            <a:endParaRPr lang="en-US" sz="2500" b="1" dirty="0" smtClean="0"/>
          </a:p>
          <a:p>
            <a:pPr lvl="1" eaLnBrk="1" hangingPunct="1">
              <a:defRPr/>
            </a:pPr>
            <a:r>
              <a:rPr lang="ru-RU" sz="2500" b="1" dirty="0" smtClean="0"/>
              <a:t>Эффективно использовать знания реальной жизни</a:t>
            </a:r>
          </a:p>
          <a:p>
            <a:pPr lvl="1" eaLnBrk="1" hangingPunct="1">
              <a:defRPr/>
            </a:pPr>
            <a:r>
              <a:rPr lang="ru-RU" sz="2500" b="1" dirty="0" smtClean="0"/>
              <a:t>Компьютерная грамотность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755108" y="1600200"/>
            <a:ext cx="7633784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Условия эффективности исследовательской работы: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b="1" dirty="0" smtClean="0"/>
              <a:t>Ученик должен хотеть проводить исследование</a:t>
            </a:r>
            <a:r>
              <a:rPr lang="ru-RU" dirty="0" smtClean="0"/>
              <a:t>. </a:t>
            </a:r>
            <a:r>
              <a:rPr lang="ru-RU" b="1" dirty="0" smtClean="0"/>
              <a:t>Этого должен хотеть и учитель</a:t>
            </a:r>
            <a:r>
              <a:rPr lang="ru-RU" dirty="0" smtClean="0"/>
              <a:t> </a:t>
            </a:r>
          </a:p>
          <a:p>
            <a:r>
              <a:rPr lang="ru-RU" dirty="0" smtClean="0"/>
              <a:t>2. </a:t>
            </a:r>
            <a:r>
              <a:rPr lang="ru-RU" b="1" dirty="0" smtClean="0"/>
              <a:t>Ученик должен суметь это сделать. Но, прежде всего это должен уметь сделать учитель.</a:t>
            </a:r>
            <a:r>
              <a:rPr lang="ru-RU" dirty="0" smtClean="0"/>
              <a:t> </a:t>
            </a:r>
          </a:p>
          <a:p>
            <a:r>
              <a:rPr lang="ru-RU" dirty="0" smtClean="0"/>
              <a:t>3. </a:t>
            </a:r>
            <a:r>
              <a:rPr lang="ru-RU" b="1" smtClean="0"/>
              <a:t>Ученик должен получить удовлетворение от своей работы</a:t>
            </a:r>
            <a:r>
              <a:rPr lang="ru-RU" smtClean="0"/>
              <a:t>. 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276782" y="1600200"/>
            <a:ext cx="6590435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Общая схема последовательности проведения исследований школьниками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38055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   Исследовательская деятельность – творческая, и не существует общих универсальных правил и схем, по которым она развивается. Но все же, любое исследование, в том числе учебное исследование школьника, состоит из нескольких обязательных приемов:</a:t>
            </a:r>
            <a:br>
              <a:rPr lang="ru-RU" dirty="0" smtClean="0"/>
            </a:br>
            <a:r>
              <a:rPr lang="ru-RU" dirty="0" smtClean="0"/>
              <a:t>1. выделение и постановку проблемы (выбор темы исследования)</a:t>
            </a:r>
            <a:br>
              <a:rPr lang="ru-RU" dirty="0" smtClean="0"/>
            </a:br>
            <a:r>
              <a:rPr lang="ru-RU" dirty="0" smtClean="0"/>
              <a:t>2. выработку гипотез</a:t>
            </a:r>
            <a:br>
              <a:rPr lang="ru-RU" dirty="0" smtClean="0"/>
            </a:br>
            <a:r>
              <a:rPr lang="ru-RU" dirty="0" smtClean="0"/>
              <a:t>3. поиск и предложение возможных вариантов решения</a:t>
            </a:r>
            <a:br>
              <a:rPr lang="ru-RU" dirty="0" smtClean="0"/>
            </a:br>
            <a:r>
              <a:rPr lang="ru-RU" dirty="0" smtClean="0"/>
              <a:t>4. сбор материала</a:t>
            </a:r>
            <a:br>
              <a:rPr lang="ru-RU" dirty="0" smtClean="0"/>
            </a:br>
            <a:r>
              <a:rPr lang="ru-RU" dirty="0" smtClean="0"/>
              <a:t>5. анализ и обобщение полученных данных</a:t>
            </a:r>
            <a:br>
              <a:rPr lang="ru-RU" dirty="0" smtClean="0"/>
            </a:br>
            <a:r>
              <a:rPr lang="ru-RU" dirty="0" smtClean="0"/>
              <a:t>6. подготовку и защиту итогового продукта (сообщение, доклад, макет)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653576" y="1600200"/>
            <a:ext cx="7836847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4290"/>
            <a:ext cx="870585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94</TotalTime>
  <Words>503</Words>
  <Application>Microsoft Office PowerPoint</Application>
  <PresentationFormat>Экран (4:3)</PresentationFormat>
  <Paragraphs>83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Апекс</vt:lpstr>
      <vt:lpstr>Организация исследовательской  деятельности в школе</vt:lpstr>
      <vt:lpstr>Слайд 2</vt:lpstr>
      <vt:lpstr>Слайд 3</vt:lpstr>
      <vt:lpstr>Что необходимо нашим школьникам для успеха?</vt:lpstr>
      <vt:lpstr>Слайд 5</vt:lpstr>
      <vt:lpstr>Условия эффективности исследовательской работы:</vt:lpstr>
      <vt:lpstr>Слайд 7</vt:lpstr>
      <vt:lpstr>Общая схема последовательности проведения исследований школьниками</vt:lpstr>
      <vt:lpstr>Слайд 9</vt:lpstr>
      <vt:lpstr>Слайд 10</vt:lpstr>
      <vt:lpstr>Слайд 11</vt:lpstr>
      <vt:lpstr>Тема – это визитная карточка исследования</vt:lpstr>
      <vt:lpstr>Слайд 13</vt:lpstr>
      <vt:lpstr>Слайд 14</vt:lpstr>
      <vt:lpstr>Слайд 15</vt:lpstr>
      <vt:lpstr>Слайд 16</vt:lpstr>
      <vt:lpstr>Главное отличие учебного исследования от научного:</vt:lpstr>
      <vt:lpstr>                 Продукт         проектной деятельности </vt:lpstr>
      <vt:lpstr>Классификация проектов</vt:lpstr>
      <vt:lpstr>Алгоритм создания проекта</vt:lpstr>
      <vt:lpstr>При организации исследовательской деятельности кардинально меняется функция  педагога</vt:lpstr>
      <vt:lpstr>Проблемы, которые решает исследовательская деятельность</vt:lpstr>
      <vt:lpstr>Трудности при организации исследовательской деятельности</vt:lpstr>
      <vt:lpstr>Публичное представление работы:</vt:lpstr>
      <vt:lpstr>Критерии публичного выступления:</vt:lpstr>
      <vt:lpstr>Возможные вопросы при защите: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исследовательской  деятельности в школе</dc:title>
  <dc:creator>User</dc:creator>
  <cp:lastModifiedBy>k53</cp:lastModifiedBy>
  <cp:revision>15</cp:revision>
  <dcterms:created xsi:type="dcterms:W3CDTF">2011-11-18T20:30:23Z</dcterms:created>
  <dcterms:modified xsi:type="dcterms:W3CDTF">2011-11-23T13:00:10Z</dcterms:modified>
</cp:coreProperties>
</file>